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9" r:id="rId2"/>
    <p:sldId id="370" r:id="rId3"/>
    <p:sldId id="371" r:id="rId4"/>
    <p:sldId id="372" r:id="rId5"/>
    <p:sldId id="376" r:id="rId6"/>
    <p:sldId id="375" r:id="rId7"/>
    <p:sldId id="377" r:id="rId8"/>
    <p:sldId id="378" r:id="rId9"/>
    <p:sldId id="379" r:id="rId10"/>
    <p:sldId id="380" r:id="rId11"/>
  </p:sldIdLst>
  <p:sldSz cx="12192000" cy="6858000"/>
  <p:notesSz cx="6858000" cy="9144000"/>
  <p:embeddedFontLst>
    <p:embeddedFont>
      <p:font typeface="Arial Nova" panose="020B05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9DCB4-E505-41DE-9721-844199A5B114}" v="421" dt="2022-04-27T11:52:30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 autoAdjust="0"/>
  </p:normalViewPr>
  <p:slideViewPr>
    <p:cSldViewPr>
      <p:cViewPr varScale="1">
        <p:scale>
          <a:sx n="106" d="100"/>
          <a:sy n="106" d="100"/>
        </p:scale>
        <p:origin x="138" y="3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19.09.2022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19.09.2022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09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40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6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15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506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22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25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26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9EEA5-D1D0-406A-9FC5-D9B3A5E9ABE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54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991544" y="2348880"/>
            <a:ext cx="9784761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991544" y="4293096"/>
            <a:ext cx="9774403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/>
              <a:t>Klikk for å redigere undertittelstil i malen</a:t>
            </a:r>
            <a:endParaRPr lang="nb-NO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1A96A7-E13C-44BC-A07A-FC3851B03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D61F0E-55E0-4E34-A77A-8F6865FC15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91" y="2262860"/>
            <a:ext cx="1277390" cy="1277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8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700375" y="699474"/>
            <a:ext cx="7590375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698161" y="1777858"/>
            <a:ext cx="5357779" cy="429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1834333"/>
            <a:ext cx="4175275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058843" y="6384923"/>
            <a:ext cx="9661440" cy="172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1294080" y="6160825"/>
            <a:ext cx="346297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5268" y="6385408"/>
            <a:ext cx="1367763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019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700375" y="699474"/>
            <a:ext cx="7590375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698161" y="1777858"/>
            <a:ext cx="5357779" cy="429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1834333"/>
            <a:ext cx="4175275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058843" y="6384923"/>
            <a:ext cx="9661440" cy="172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1294080" y="6160825"/>
            <a:ext cx="346297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5268" y="6385408"/>
            <a:ext cx="1367763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676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28444"/>
            <a:ext cx="11521279" cy="4610057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3166-6758-48A4-B49C-F9932EA75A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9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#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3407" y="1268792"/>
            <a:ext cx="11561690" cy="5276461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2077159C-DBF6-442C-A3C5-41944505A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8" y="633332"/>
            <a:ext cx="11561690" cy="46913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nb-NO" dirty="0"/>
              <a:t>Klikk </a:t>
            </a:r>
            <a:r>
              <a:rPr lang="nb-NO" dirty="0" err="1"/>
              <a:t>forå</a:t>
            </a:r>
            <a:r>
              <a:rPr lang="nb-NO" dirty="0"/>
              <a:t> redigere tittelstil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6815A86-A95A-4C74-A68C-4F9E42D1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48" y="248392"/>
            <a:ext cx="10730504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756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334800" y="900000"/>
            <a:ext cx="4342799" cy="563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040000" y="900000"/>
            <a:ext cx="6807600" cy="5633807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8EBAF-9C54-44D6-A577-E1A0E57E20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5541F6-4938-4A31-A761-6CF43C78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252000"/>
            <a:ext cx="10576137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334048" y="900000"/>
            <a:ext cx="6842071" cy="565140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3CE8-555C-44D7-85B6-B6DA83CF5D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C3E599A1-5146-41A3-BE13-34958A32D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3301" y="1141760"/>
            <a:ext cx="4341170" cy="533528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tekst 10">
            <a:extLst>
              <a:ext uri="{FF2B5EF4-FFF2-40B4-BE49-F238E27FC236}">
                <a16:creationId xmlns:a16="http://schemas.microsoft.com/office/drawing/2014/main" id="{71278FDF-39F6-4061-8656-BEA346424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4589" y="889821"/>
            <a:ext cx="4249882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10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18" name="Plassholder for tekst 10">
            <a:extLst>
              <a:ext uri="{FF2B5EF4-FFF2-40B4-BE49-F238E27FC236}">
                <a16:creationId xmlns:a16="http://schemas.microsoft.com/office/drawing/2014/main" id="{3142A14B-945D-464F-952A-9E10473F8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3301" y="896927"/>
            <a:ext cx="813473" cy="240704"/>
          </a:xfrm>
          <a:solidFill>
            <a:srgbClr val="58B02C"/>
          </a:solidFill>
        </p:spPr>
        <p:txBody>
          <a:bodyPr wrap="squar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75BC3-0E29-49E5-9AD9-11B42FC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4356" y="908720"/>
            <a:ext cx="7023302" cy="1944216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24355" y="3140968"/>
            <a:ext cx="7023302" cy="642744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908720"/>
            <a:ext cx="4186470" cy="460851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856A7-7EEC-4642-9A86-F29893BDB9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4046" y="891259"/>
            <a:ext cx="11510425" cy="56340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F6929-0DBD-4A27-B027-FC2A21E677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2DAE62-E13E-456F-BD91-A461A076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7" y="260648"/>
            <a:ext cx="10586489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m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2888" y="312459"/>
            <a:ext cx="11518444" cy="62128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6A84-C71A-4C0B-AAFE-6E0BC1827E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CD917-89A0-43DB-91C1-0A143B66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4471" y="6669360"/>
            <a:ext cx="346297" cy="18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34800" y="252000"/>
            <a:ext cx="1058517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34800" y="900000"/>
            <a:ext cx="11509109" cy="56139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A6CD11-E977-49CF-A845-B2E5D94F536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4552" y="227894"/>
            <a:ext cx="776034" cy="4060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1" r:id="rId3"/>
    <p:sldLayoutId id="2147483673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2" r:id="rId10"/>
    <p:sldLayoutId id="2147483675" r:id="rId11"/>
    <p:sldLayoutId id="2147483676" r:id="rId12"/>
  </p:sldLayoutIdLst>
  <p:hf sldNum="0" hdr="0" ft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knut-jetlund/" TargetMode="External"/><Relationship Id="rId5" Type="http://schemas.openxmlformats.org/officeDocument/2006/relationships/hyperlink" Target="https://twitter.com/jetGeo" TargetMode="External"/><Relationship Id="rId4" Type="http://schemas.openxmlformats.org/officeDocument/2006/relationships/hyperlink" Target="mailto:knut.jetlund@vegvesen.n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tfprod1.sintef.no/datakatalo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katalogen.vegdata.no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vdbapiles-v2.atlas.vegvesen.no/vegobjekttyper/470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hyperlink" Target="https://github.com/vegvesen/NVDB-Datakatalog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github.com/vegvesen/NVDB-Datakatalogen/tree/master/GML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github.com/vegvesen/NVDB-Datakatalogen/tree/master/OWL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3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github.com/vegvesen/NVDB-Datakatalogen/tree/master/IFC-PSD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A05B42C-736E-4CE2-90EB-260F319EE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NVDB Datakatalogen i standardiserte strukturer og formater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911EF660-CEC0-49CE-8B06-088A0EB19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Oppdatering av NVDB gjennom ulike teknologier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37C61F8-D4EC-4E36-AAEC-38A95ECA226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955" b="16955"/>
          <a:stretch/>
        </p:blipFill>
        <p:spPr bwMode="auto">
          <a:xfrm>
            <a:off x="334963" y="1928813"/>
            <a:ext cx="115220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C7559799-76EF-4594-9B3F-8A4216D40C5D}"/>
              </a:ext>
            </a:extLst>
          </p:cNvPr>
          <p:cNvSpPr txBox="1"/>
          <p:nvPr/>
        </p:nvSpPr>
        <p:spPr>
          <a:xfrm>
            <a:off x="334962" y="6237312"/>
            <a:ext cx="24272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b-NO"/>
            </a:defPPr>
            <a:lvl1pPr>
              <a:defRPr sz="8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nb-NO" sz="1067" dirty="0"/>
              <a:t>Foto: Knut </a:t>
            </a:r>
            <a:r>
              <a:rPr lang="nb-NO" sz="1067" dirty="0" err="1"/>
              <a:t>Opeide</a:t>
            </a:r>
            <a:r>
              <a:rPr lang="nb-NO" sz="1067" dirty="0"/>
              <a:t>, Statens vegvesen</a:t>
            </a:r>
            <a:endParaRPr lang="en-US" sz="1067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141CE45-C2DC-4F57-A5D3-B7E21EB82C5A}"/>
              </a:ext>
            </a:extLst>
          </p:cNvPr>
          <p:cNvSpPr txBox="1"/>
          <p:nvPr/>
        </p:nvSpPr>
        <p:spPr>
          <a:xfrm>
            <a:off x="7968208" y="4706354"/>
            <a:ext cx="3816424" cy="1752688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>
            <a:solidFill>
              <a:sysClr val="windowText" lastClr="000000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defTabSz="457189">
              <a:spcAft>
                <a:spcPts val="400"/>
              </a:spcAft>
              <a:defRPr/>
            </a:pPr>
            <a:r>
              <a:rPr lang="nb-NO" sz="1867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Knut Jetlund</a:t>
            </a:r>
          </a:p>
          <a:p>
            <a:pPr defTabSz="457189">
              <a:spcAft>
                <a:spcPts val="400"/>
              </a:spcAft>
              <a:defRPr/>
            </a:pPr>
            <a:r>
              <a:rPr lang="nb-NO" sz="1333" dirty="0">
                <a:latin typeface="Arial Nova" panose="020B0504020202020204" pitchFamily="34" charset="0"/>
                <a:cs typeface="Calibri" panose="020F0502020204030204" pitchFamily="34" charset="0"/>
              </a:rPr>
              <a:t>Statens vegvesen</a:t>
            </a:r>
          </a:p>
          <a:p>
            <a:pPr defTabSz="457189">
              <a:spcAft>
                <a:spcPts val="400"/>
              </a:spcAft>
              <a:defRPr/>
            </a:pPr>
            <a:r>
              <a:rPr lang="nb-NO" sz="1333" dirty="0">
                <a:latin typeface="Arial Nova" panose="020B0504020202020204" pitchFamily="34" charset="0"/>
                <a:cs typeface="Calibri" panose="020F0502020204030204" pitchFamily="34" charset="0"/>
              </a:rPr>
              <a:t>Norges teknisk-naturvitenskapelige universitet</a:t>
            </a:r>
            <a:endParaRPr lang="nb-NO" sz="1333" kern="0" dirty="0">
              <a:solidFill>
                <a:prstClr val="black"/>
              </a:solidFill>
              <a:latin typeface="Arial Nova" panose="020B0504020202020204" pitchFamily="34" charset="0"/>
              <a:cs typeface="Calibri" panose="020F0502020204030204" pitchFamily="34" charset="0"/>
            </a:endParaRPr>
          </a:p>
          <a:p>
            <a:pPr defTabSz="457189">
              <a:spcAft>
                <a:spcPts val="400"/>
              </a:spcAft>
              <a:defRPr/>
            </a:pP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  <a:hlinkClick r:id="rId4"/>
              </a:rPr>
              <a:t>knut.jetlund@vegvesen.no</a:t>
            </a: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 </a:t>
            </a:r>
          </a:p>
          <a:p>
            <a:pPr defTabSz="457189">
              <a:spcAft>
                <a:spcPts val="400"/>
              </a:spcAft>
              <a:defRPr/>
            </a:pPr>
            <a:r>
              <a:rPr lang="nb-NO" sz="1100" kern="0" dirty="0" err="1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Twitter</a:t>
            </a: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: </a:t>
            </a: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  <a:hlinkClick r:id="rId5"/>
              </a:rPr>
              <a:t>@</a:t>
            </a:r>
            <a:r>
              <a:rPr lang="nb-NO" sz="1100" kern="0" dirty="0" err="1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  <a:hlinkClick r:id="rId5"/>
              </a:rPr>
              <a:t>Jetgeo</a:t>
            </a:r>
            <a:endParaRPr lang="nb-NO" sz="1100" kern="0" dirty="0">
              <a:solidFill>
                <a:prstClr val="black"/>
              </a:solidFill>
              <a:latin typeface="Arial Nova" panose="020B0504020202020204" pitchFamily="34" charset="0"/>
              <a:cs typeface="Calibri" panose="020F0502020204030204" pitchFamily="34" charset="0"/>
            </a:endParaRPr>
          </a:p>
          <a:p>
            <a:pPr defTabSz="457189">
              <a:spcAft>
                <a:spcPts val="400"/>
              </a:spcAft>
              <a:defRPr/>
            </a:pP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LinkedIn: </a:t>
            </a: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  <a:hlinkClick r:id="rId6"/>
              </a:rPr>
              <a:t>https://www.linkedin.com/in/knut-jetlund/</a:t>
            </a:r>
            <a:r>
              <a:rPr lang="nb-NO" sz="1100" kern="0" dirty="0">
                <a:solidFill>
                  <a:prstClr val="black"/>
                </a:solidFill>
                <a:latin typeface="Arial Nova" panose="020B050402020202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A37B3CBA-C91B-4F01-BB5F-C5919099621C}"/>
              </a:ext>
            </a:extLst>
          </p:cNvPr>
          <p:cNvSpPr txBox="1"/>
          <p:nvPr/>
        </p:nvSpPr>
        <p:spPr>
          <a:xfrm>
            <a:off x="479376" y="2148433"/>
            <a:ext cx="6552728" cy="1289753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0000" tIns="90000" bIns="90000">
            <a:spAutoFit/>
          </a:bodyPr>
          <a:lstStyle/>
          <a:p>
            <a:pPr algn="ctr"/>
            <a:r>
              <a:rPr lang="nb-NO" i="1" dirty="0">
                <a:latin typeface="Open Sans" panose="020B0606030504020204" pitchFamily="34" charset="0"/>
              </a:rPr>
              <a:t>Det er mange måter å få korrekte data inn i NVDB på.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Den ene ikke nødvendigvis bedre enn den andre.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Som besluttende myndighet er det viktig for oss å tilrettelegge for at alle de ulike teknologier som er i bruk kan benyttes.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91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>
            <a:extLst>
              <a:ext uri="{FF2B5EF4-FFF2-40B4-BE49-F238E27FC236}">
                <a16:creationId xmlns:a16="http://schemas.microsoft.com/office/drawing/2014/main" id="{3D42A406-903E-4D40-9EB1-D89F7AE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7" y="571090"/>
            <a:ext cx="10438188" cy="720081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nb-NO" sz="3100" dirty="0"/>
              <a:t>Informasjonsutveksling:</a:t>
            </a:r>
            <a:br>
              <a:rPr lang="nb-NO" sz="3100" dirty="0"/>
            </a:br>
            <a:r>
              <a:rPr lang="nb-NO" sz="4267" b="1" dirty="0"/>
              <a:t>Standardiserte</a:t>
            </a:r>
            <a:r>
              <a:rPr lang="nb-NO" sz="4267" dirty="0"/>
              <a:t> strukturer og formater</a:t>
            </a:r>
          </a:p>
        </p:txBody>
      </p:sp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pic>
        <p:nvPicPr>
          <p:cNvPr id="1028" name="Picture 4" descr="buildingSMART's Technical progress - buildingSMART International">
            <a:extLst>
              <a:ext uri="{FF2B5EF4-FFF2-40B4-BE49-F238E27FC236}">
                <a16:creationId xmlns:a16="http://schemas.microsoft.com/office/drawing/2014/main" id="{2EF732F8-6023-4237-B3C3-4AC4019D7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1" r="24802"/>
          <a:stretch/>
        </p:blipFill>
        <p:spPr bwMode="auto">
          <a:xfrm>
            <a:off x="4339124" y="2072795"/>
            <a:ext cx="1901645" cy="18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F610364A-8296-4C09-8EBA-8043EB934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"/>
          <a:stretch/>
        </p:blipFill>
        <p:spPr>
          <a:xfrm>
            <a:off x="623392" y="3123869"/>
            <a:ext cx="2250336" cy="610261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8F063B9-0FF5-49CA-97B2-2D7A3D3D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880824"/>
            <a:ext cx="1956252" cy="81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3BCEE040-4533-40E8-A2E6-9380411A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056" y="3972540"/>
            <a:ext cx="3496274" cy="622773"/>
          </a:xfrm>
          <a:prstGeom prst="rect">
            <a:avLst/>
          </a:prstGeom>
        </p:spPr>
      </p:pic>
      <p:pic>
        <p:nvPicPr>
          <p:cNvPr id="1030" name="Picture 6" descr="Resource Description Framework - Wikidata">
            <a:extLst>
              <a:ext uri="{FF2B5EF4-FFF2-40B4-BE49-F238E27FC236}">
                <a16:creationId xmlns:a16="http://schemas.microsoft.com/office/drawing/2014/main" id="{FCC9C8E9-756C-4010-816E-7C3AF435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2231495"/>
            <a:ext cx="1347975" cy="146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71D5B94D-5AB1-44AE-97AE-419E74348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734" y="3938007"/>
            <a:ext cx="3719170" cy="695105"/>
          </a:xfrm>
          <a:prstGeom prst="rect">
            <a:avLst/>
          </a:prstGeom>
        </p:spPr>
      </p:pic>
      <p:sp>
        <p:nvSpPr>
          <p:cNvPr id="25" name="TekstSylinder 24">
            <a:extLst>
              <a:ext uri="{FF2B5EF4-FFF2-40B4-BE49-F238E27FC236}">
                <a16:creationId xmlns:a16="http://schemas.microsoft.com/office/drawing/2014/main" id="{55741D03-6E65-40FB-9BF8-7EB3FD8CD53E}"/>
              </a:ext>
            </a:extLst>
          </p:cNvPr>
          <p:cNvSpPr txBox="1"/>
          <p:nvPr/>
        </p:nvSpPr>
        <p:spPr>
          <a:xfrm>
            <a:off x="5275193" y="5094564"/>
            <a:ext cx="6552728" cy="1289753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0000" tIns="90000" bIns="90000">
            <a:spAutoFit/>
          </a:bodyPr>
          <a:lstStyle/>
          <a:p>
            <a:pPr algn="ctr"/>
            <a:r>
              <a:rPr lang="nb-NO" i="1" dirty="0">
                <a:latin typeface="Open Sans" panose="020B0606030504020204" pitchFamily="34" charset="0"/>
              </a:rPr>
              <a:t>Det er mange måter å få korrekte data inn i NVDB på.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Den ene ikke nødvendigvis bedre enn den andre.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Som besluttende myndighet er det viktig for oss å tilrettelegge for at alle de ulike teknologier som er i bruk kan benyttes.</a:t>
            </a:r>
            <a:endParaRPr lang="nb-NO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356F10CA-4AFA-4B64-94E7-63978BF0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16" y="1996137"/>
            <a:ext cx="1485971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ye logoer | buildingSMART">
            <a:extLst>
              <a:ext uri="{FF2B5EF4-FFF2-40B4-BE49-F238E27FC236}">
                <a16:creationId xmlns:a16="http://schemas.microsoft.com/office/drawing/2014/main" id="{B5344EA8-7B37-45E7-8BA1-2C09C94D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0018"/>
            <a:ext cx="2804632" cy="5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6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9996CC91-10A9-4F39-A634-23927BF4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08" y="1700808"/>
            <a:ext cx="7552908" cy="488842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6407" y="549857"/>
            <a:ext cx="9526057" cy="718904"/>
          </a:xfrm>
        </p:spPr>
        <p:txBody>
          <a:bodyPr>
            <a:normAutofit/>
          </a:bodyPr>
          <a:lstStyle/>
          <a:p>
            <a:r>
              <a:rPr lang="nb-NO" sz="4267" dirty="0"/>
              <a:t>NVDB Datakatalogen JAVA-klient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FEB5E3A-72EF-45D7-B9E6-AF1D8204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02" y="1268761"/>
            <a:ext cx="6291292" cy="988393"/>
          </a:xfrm>
        </p:spPr>
        <p:txBody>
          <a:bodyPr>
            <a:normAutofit/>
          </a:bodyPr>
          <a:lstStyle/>
          <a:p>
            <a:r>
              <a:rPr lang="nb-NO" dirty="0">
                <a:hlinkClick r:id="rId4"/>
              </a:rPr>
              <a:t>http://tfprod1.sintef.no/datakatalog/</a:t>
            </a:r>
            <a:r>
              <a:rPr lang="nb-NO" dirty="0"/>
              <a:t> 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A4F1FE1A-2F5A-4ED1-A479-FEB9FAE7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3356992"/>
            <a:ext cx="5181405" cy="3064213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37627F2-61FB-4884-9354-C8A5C2A5753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11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FEB5E3A-72EF-45D7-B9E6-AF1D8204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60" y="1196406"/>
            <a:ext cx="5796197" cy="988393"/>
          </a:xfrm>
        </p:spPr>
        <p:txBody>
          <a:bodyPr vert="horz" lIns="0" tIns="0" rIns="0" bIns="0" rtlCol="0">
            <a:normAutofit/>
          </a:bodyPr>
          <a:lstStyle/>
          <a:p>
            <a:r>
              <a:rPr lang="nb-NO" dirty="0">
                <a:hlinkClick r:id="rId3"/>
              </a:rPr>
              <a:t>https://datakatalogen.vegdata.no/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DFA54C4-30DE-4274-88A9-695F1D8F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0" y="1660873"/>
            <a:ext cx="4680520" cy="4805789"/>
          </a:xfrm>
          <a:prstGeom prst="rect">
            <a:avLst/>
          </a:prstGeom>
        </p:spPr>
      </p:pic>
      <p:sp>
        <p:nvSpPr>
          <p:cNvPr id="14" name="Tittel 1">
            <a:extLst>
              <a:ext uri="{FF2B5EF4-FFF2-40B4-BE49-F238E27FC236}">
                <a16:creationId xmlns:a16="http://schemas.microsoft.com/office/drawing/2014/main" id="{3D42A406-903E-4D40-9EB1-D89F7AE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07" y="549857"/>
            <a:ext cx="8877985" cy="718904"/>
          </a:xfrm>
        </p:spPr>
        <p:txBody>
          <a:bodyPr>
            <a:normAutofit/>
          </a:bodyPr>
          <a:lstStyle/>
          <a:p>
            <a:r>
              <a:rPr lang="nb-NO" sz="4267" dirty="0"/>
              <a:t>NVDB Datakatalogen – NVDB API</a:t>
            </a: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517C45F-657F-4B9E-AF72-0FB5ABCD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988840"/>
            <a:ext cx="5256584" cy="4560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kstSylinder 21">
            <a:extLst>
              <a:ext uri="{FF2B5EF4-FFF2-40B4-BE49-F238E27FC236}">
                <a16:creationId xmlns:a16="http://schemas.microsoft.com/office/drawing/2014/main" id="{AA22A9FD-56A1-4709-BC46-5FE79905ED10}"/>
              </a:ext>
            </a:extLst>
          </p:cNvPr>
          <p:cNvSpPr txBox="1"/>
          <p:nvPr/>
        </p:nvSpPr>
        <p:spPr>
          <a:xfrm>
            <a:off x="5932167" y="1503610"/>
            <a:ext cx="6097112" cy="6463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defTabSz="914035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>
                <a:latin typeface="Calibri" panose="020F0502020204030204" pitchFamily="34" charset="0"/>
              </a:defRPr>
            </a:lvl1pPr>
            <a:lvl2pPr marL="569076" indent="-251065" defTabSz="914035">
              <a:spcBef>
                <a:spcPts val="0"/>
              </a:spcBef>
              <a:buFont typeface="Arial" pitchFamily="34" charset="0"/>
              <a:buChar char="–"/>
              <a:defRPr>
                <a:latin typeface="Calibri" panose="020F0502020204030204" pitchFamily="34" charset="0"/>
              </a:defRPr>
            </a:lvl2pPr>
            <a:lvl3pPr marL="694052" indent="-191925" defTabSz="914035">
              <a:spcBef>
                <a:spcPts val="432"/>
              </a:spcBef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945116" indent="-251065" defTabSz="914035">
              <a:spcBef>
                <a:spcPts val="432"/>
              </a:spcBef>
              <a:buFont typeface="Arial" pitchFamily="34" charset="0"/>
              <a:buChar char="–"/>
              <a:defRPr>
                <a:latin typeface="Calibri" panose="020F0502020204030204" pitchFamily="34" charset="0"/>
              </a:defRPr>
            </a:lvl4pPr>
            <a:lvl5pPr marL="1197294" indent="-252181" defTabSz="914035">
              <a:spcBef>
                <a:spcPts val="432"/>
              </a:spcBef>
              <a:buFont typeface="Arial" pitchFamily="34" charset="0"/>
              <a:buChar char="»"/>
              <a:defRPr>
                <a:latin typeface="Calibri" panose="020F0502020204030204" pitchFamily="34" charset="0"/>
              </a:defRPr>
            </a:lvl5pPr>
            <a:lvl6pPr marL="2513594" indent="-228507" defTabSz="914035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0612" indent="-228507" defTabSz="914035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7628" indent="-228507" defTabSz="914035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4646" indent="-228507" defTabSz="914035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nb-NO" dirty="0">
                <a:hlinkClick r:id="rId6"/>
              </a:rPr>
              <a:t>https://nvdbapiles-v2.atlas.vegvesen.no/vegobjekttyper/470</a:t>
            </a:r>
            <a:r>
              <a:rPr lang="nb-NO" dirty="0"/>
              <a:t> </a:t>
            </a:r>
          </a:p>
        </p:txBody>
      </p:sp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54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>
            <a:extLst>
              <a:ext uri="{FF2B5EF4-FFF2-40B4-BE49-F238E27FC236}">
                <a16:creationId xmlns:a16="http://schemas.microsoft.com/office/drawing/2014/main" id="{3D42A406-903E-4D40-9EB1-D89F7AE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7" y="571090"/>
            <a:ext cx="10438188" cy="720081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nb-NO" sz="3100" dirty="0"/>
              <a:t>Informasjonsutveksling:</a:t>
            </a:r>
            <a:br>
              <a:rPr lang="nb-NO" sz="3100" dirty="0"/>
            </a:br>
            <a:r>
              <a:rPr lang="nb-NO" sz="3100" dirty="0"/>
              <a:t>(noen) </a:t>
            </a:r>
            <a:r>
              <a:rPr lang="nb-NO" sz="4267" b="1" dirty="0"/>
              <a:t>Standardiserte</a:t>
            </a:r>
            <a:r>
              <a:rPr lang="nb-NO" sz="4267" dirty="0"/>
              <a:t> strukturer og formater</a:t>
            </a:r>
          </a:p>
        </p:txBody>
      </p:sp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pic>
        <p:nvPicPr>
          <p:cNvPr id="1028" name="Picture 4" descr="buildingSMART's Technical progress - buildingSMART International">
            <a:extLst>
              <a:ext uri="{FF2B5EF4-FFF2-40B4-BE49-F238E27FC236}">
                <a16:creationId xmlns:a16="http://schemas.microsoft.com/office/drawing/2014/main" id="{2EF732F8-6023-4237-B3C3-4AC4019D7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1" r="24802"/>
          <a:stretch/>
        </p:blipFill>
        <p:spPr bwMode="auto">
          <a:xfrm>
            <a:off x="4339124" y="2072795"/>
            <a:ext cx="1901645" cy="18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F610364A-8296-4C09-8EBA-8043EB934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"/>
          <a:stretch/>
        </p:blipFill>
        <p:spPr>
          <a:xfrm>
            <a:off x="623392" y="3123869"/>
            <a:ext cx="2250336" cy="610261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8F063B9-0FF5-49CA-97B2-2D7A3D3D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880824"/>
            <a:ext cx="1956252" cy="81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3BCEE040-4533-40E8-A2E6-9380411A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056" y="3972540"/>
            <a:ext cx="3496274" cy="622773"/>
          </a:xfrm>
          <a:prstGeom prst="rect">
            <a:avLst/>
          </a:prstGeom>
        </p:spPr>
      </p:pic>
      <p:pic>
        <p:nvPicPr>
          <p:cNvPr id="1030" name="Picture 6" descr="Resource Description Framework - Wikidata">
            <a:extLst>
              <a:ext uri="{FF2B5EF4-FFF2-40B4-BE49-F238E27FC236}">
                <a16:creationId xmlns:a16="http://schemas.microsoft.com/office/drawing/2014/main" id="{FCC9C8E9-756C-4010-816E-7C3AF435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2231495"/>
            <a:ext cx="1347975" cy="146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71D5B94D-5AB1-44AE-97AE-419E74348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734" y="3938007"/>
            <a:ext cx="3719170" cy="695105"/>
          </a:xfrm>
          <a:prstGeom prst="rect">
            <a:avLst/>
          </a:prstGeom>
        </p:spPr>
      </p:pic>
      <p:sp>
        <p:nvSpPr>
          <p:cNvPr id="25" name="TekstSylinder 24">
            <a:extLst>
              <a:ext uri="{FF2B5EF4-FFF2-40B4-BE49-F238E27FC236}">
                <a16:creationId xmlns:a16="http://schemas.microsoft.com/office/drawing/2014/main" id="{55741D03-6E65-40FB-9BF8-7EB3FD8CD53E}"/>
              </a:ext>
            </a:extLst>
          </p:cNvPr>
          <p:cNvSpPr txBox="1"/>
          <p:nvPr/>
        </p:nvSpPr>
        <p:spPr>
          <a:xfrm>
            <a:off x="5275193" y="5094564"/>
            <a:ext cx="6552728" cy="1289753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0000" tIns="90000" bIns="90000">
            <a:spAutoFit/>
          </a:bodyPr>
          <a:lstStyle/>
          <a:p>
            <a:pPr algn="ctr"/>
            <a:r>
              <a:rPr lang="nb-NO" i="1" dirty="0">
                <a:latin typeface="Open Sans" panose="020B0606030504020204" pitchFamily="34" charset="0"/>
              </a:rPr>
              <a:t>Det er mange måter å få korrekte data inn i NVDB på.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Den ene ikke nødvendigvis bedre enn den andre. </a:t>
            </a:r>
          </a:p>
          <a:p>
            <a:pPr algn="ctr"/>
            <a:r>
              <a:rPr lang="nb-NO" i="1" dirty="0">
                <a:latin typeface="Open Sans" panose="020B0606030504020204" pitchFamily="34" charset="0"/>
              </a:rPr>
              <a:t>Som besluttende myndighet er det viktig for oss å tilrettelegge for at alle de ulike teknologier som er i bruk kan benyttes.</a:t>
            </a:r>
            <a:endParaRPr lang="nb-NO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356F10CA-4AFA-4B64-94E7-63978BF0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16" y="1996137"/>
            <a:ext cx="1485971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ye logoer | buildingSMART">
            <a:extLst>
              <a:ext uri="{FF2B5EF4-FFF2-40B4-BE49-F238E27FC236}">
                <a16:creationId xmlns:a16="http://schemas.microsoft.com/office/drawing/2014/main" id="{B5344EA8-7B37-45E7-8BA1-2C09C94D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0018"/>
            <a:ext cx="2804632" cy="5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1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>
            <a:extLst>
              <a:ext uri="{FF2B5EF4-FFF2-40B4-BE49-F238E27FC236}">
                <a16:creationId xmlns:a16="http://schemas.microsoft.com/office/drawing/2014/main" id="{3D42A406-903E-4D40-9EB1-D89F7AE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7" y="571090"/>
            <a:ext cx="10438188" cy="72008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b-NO" sz="4267" dirty="0"/>
              <a:t>Hvordan?</a:t>
            </a:r>
          </a:p>
        </p:txBody>
      </p:sp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pic>
        <p:nvPicPr>
          <p:cNvPr id="2050" name="Picture 2" descr="Microsoft Access - Wikipedia">
            <a:extLst>
              <a:ext uri="{FF2B5EF4-FFF2-40B4-BE49-F238E27FC236}">
                <a16:creationId xmlns:a16="http://schemas.microsoft.com/office/drawing/2014/main" id="{0F71FB63-26F4-4F1F-8DDE-E254FBF8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673622"/>
            <a:ext cx="1653598" cy="16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7B07EF0-FF07-4192-ABCC-60AB2D3D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73" y="1740108"/>
            <a:ext cx="1485971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nterprise Architect Logo Vector (.AI) Free Download">
            <a:extLst>
              <a:ext uri="{FF2B5EF4-FFF2-40B4-BE49-F238E27FC236}">
                <a16:creationId xmlns:a16="http://schemas.microsoft.com/office/drawing/2014/main" id="{4E2AC7A3-C551-4572-886F-80CB68E04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8" b="26340"/>
          <a:stretch/>
        </p:blipFill>
        <p:spPr bwMode="auto">
          <a:xfrm>
            <a:off x="3143672" y="2708920"/>
            <a:ext cx="185737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l: høyre 1">
            <a:extLst>
              <a:ext uri="{FF2B5EF4-FFF2-40B4-BE49-F238E27FC236}">
                <a16:creationId xmlns:a16="http://schemas.microsoft.com/office/drawing/2014/main" id="{E2B06B62-1FF9-46C0-87AF-F36C6E25E360}"/>
              </a:ext>
            </a:extLst>
          </p:cNvPr>
          <p:cNvSpPr/>
          <p:nvPr/>
        </p:nvSpPr>
        <p:spPr>
          <a:xfrm>
            <a:off x="2432270" y="2224359"/>
            <a:ext cx="720080" cy="3600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Pil: høyre 19">
            <a:extLst>
              <a:ext uri="{FF2B5EF4-FFF2-40B4-BE49-F238E27FC236}">
                <a16:creationId xmlns:a16="http://schemas.microsoft.com/office/drawing/2014/main" id="{588E21C3-EDA5-4E16-A897-22B0AF1856A4}"/>
              </a:ext>
            </a:extLst>
          </p:cNvPr>
          <p:cNvSpPr/>
          <p:nvPr/>
        </p:nvSpPr>
        <p:spPr>
          <a:xfrm>
            <a:off x="5231904" y="2132856"/>
            <a:ext cx="720080" cy="3600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7C27EA41-AECF-4289-8B2B-26437AB309FF}"/>
              </a:ext>
            </a:extLst>
          </p:cNvPr>
          <p:cNvSpPr txBox="1"/>
          <p:nvPr/>
        </p:nvSpPr>
        <p:spPr>
          <a:xfrm>
            <a:off x="6651548" y="2381484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SOSI-modellregister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D436523A-BBB6-4275-9E65-46D854AC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288" y="1518277"/>
            <a:ext cx="1485971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Enterprise Architect Logo Vector (.AI) Free Download">
            <a:extLst>
              <a:ext uri="{FF2B5EF4-FFF2-40B4-BE49-F238E27FC236}">
                <a16:creationId xmlns:a16="http://schemas.microsoft.com/office/drawing/2014/main" id="{191A8354-4D9F-4AB3-A929-5B74C3D6D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8" b="26340"/>
          <a:stretch/>
        </p:blipFill>
        <p:spPr bwMode="auto">
          <a:xfrm>
            <a:off x="6690942" y="1645071"/>
            <a:ext cx="185737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Sylinder 27">
            <a:extLst>
              <a:ext uri="{FF2B5EF4-FFF2-40B4-BE49-F238E27FC236}">
                <a16:creationId xmlns:a16="http://schemas.microsoft.com/office/drawing/2014/main" id="{6342DB0A-F2B3-4D89-86A0-729667B92742}"/>
              </a:ext>
            </a:extLst>
          </p:cNvPr>
          <p:cNvSpPr txBox="1"/>
          <p:nvPr/>
        </p:nvSpPr>
        <p:spPr>
          <a:xfrm>
            <a:off x="622480" y="3429000"/>
            <a:ext cx="2087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NVDB Datakatalogen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611C100-60C2-4EF2-BF6E-6708E375C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227" y="3429000"/>
            <a:ext cx="6304121" cy="2638633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095B9564-28CE-4A5F-84E2-F3C4EBE39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57" y="4221900"/>
            <a:ext cx="2323844" cy="15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pic>
        <p:nvPicPr>
          <p:cNvPr id="22" name="Plassholder for innhold 7">
            <a:extLst>
              <a:ext uri="{FF2B5EF4-FFF2-40B4-BE49-F238E27FC236}">
                <a16:creationId xmlns:a16="http://schemas.microsoft.com/office/drawing/2014/main" id="{395B6A5F-BD5B-46FA-BD6B-585C4AF0A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98" y="1669421"/>
            <a:ext cx="9178555" cy="4890571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7C27EA41-AECF-4289-8B2B-26437AB309FF}"/>
              </a:ext>
            </a:extLst>
          </p:cNvPr>
          <p:cNvSpPr txBox="1"/>
          <p:nvPr/>
        </p:nvSpPr>
        <p:spPr>
          <a:xfrm>
            <a:off x="479376" y="530648"/>
            <a:ext cx="52599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ISO/TC 211 og SOSI:</a:t>
            </a:r>
          </a:p>
          <a:p>
            <a:r>
              <a:rPr lang="nb-NO" sz="4000" dirty="0"/>
              <a:t>Modelldreven arkitektur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D436523A-BBB6-4275-9E65-46D854AC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1079" y="2677534"/>
            <a:ext cx="1485971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6134D1E-0902-40A1-86BF-B0D9DD8BFAB3}"/>
              </a:ext>
            </a:extLst>
          </p:cNvPr>
          <p:cNvSpPr txBox="1"/>
          <p:nvPr/>
        </p:nvSpPr>
        <p:spPr>
          <a:xfrm>
            <a:off x="3665119" y="3714596"/>
            <a:ext cx="2808312" cy="400110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NVDB Datakatalogen</a:t>
            </a:r>
          </a:p>
        </p:txBody>
      </p:sp>
      <p:pic>
        <p:nvPicPr>
          <p:cNvPr id="21" name="Picture 4" descr="buildingSMART's Technical progress - buildingSMART International">
            <a:extLst>
              <a:ext uri="{FF2B5EF4-FFF2-40B4-BE49-F238E27FC236}">
                <a16:creationId xmlns:a16="http://schemas.microsoft.com/office/drawing/2014/main" id="{DC231EEB-2E1A-4137-97EB-6D6E91EBA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1" r="24802"/>
          <a:stretch/>
        </p:blipFill>
        <p:spPr bwMode="auto">
          <a:xfrm>
            <a:off x="6528671" y="5208165"/>
            <a:ext cx="885892" cy="8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86865F67-61D7-4CDE-85E6-03CDE82B0315}"/>
              </a:ext>
            </a:extLst>
          </p:cNvPr>
          <p:cNvSpPr txBox="1"/>
          <p:nvPr/>
        </p:nvSpPr>
        <p:spPr>
          <a:xfrm>
            <a:off x="7248751" y="5413838"/>
            <a:ext cx="208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 err="1"/>
              <a:t>PropertySetDefinition</a:t>
            </a:r>
            <a:endParaRPr lang="nb-NO" sz="1600" dirty="0"/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305E21B-2C4F-4AEA-B646-8A1351C6C499}"/>
              </a:ext>
            </a:extLst>
          </p:cNvPr>
          <p:cNvSpPr txBox="1"/>
          <p:nvPr/>
        </p:nvSpPr>
        <p:spPr>
          <a:xfrm>
            <a:off x="852075" y="5306309"/>
            <a:ext cx="294029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b-NO" dirty="0">
                <a:hlinkClick r:id="rId7"/>
              </a:rPr>
              <a:t>https://github.com/vegvesen/NVDB-Datakatalogen</a:t>
            </a:r>
            <a:r>
              <a:rPr lang="nb-NO" dirty="0"/>
              <a:t>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EF201CA-C58F-4A4E-BFAC-EABE5F9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8068" y="142268"/>
            <a:ext cx="1257512" cy="1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øyre klammeparentes 12">
            <a:extLst>
              <a:ext uri="{FF2B5EF4-FFF2-40B4-BE49-F238E27FC236}">
                <a16:creationId xmlns:a16="http://schemas.microsoft.com/office/drawing/2014/main" id="{11FBA4F9-7208-4E2F-92D2-499117778B53}"/>
              </a:ext>
            </a:extLst>
          </p:cNvPr>
          <p:cNvSpPr/>
          <p:nvPr/>
        </p:nvSpPr>
        <p:spPr>
          <a:xfrm>
            <a:off x="9553007" y="2101470"/>
            <a:ext cx="573826" cy="223224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81EB82BA-74EE-4F4C-BB54-984036A52F84}"/>
              </a:ext>
            </a:extLst>
          </p:cNvPr>
          <p:cNvSpPr/>
          <p:nvPr/>
        </p:nvSpPr>
        <p:spPr>
          <a:xfrm>
            <a:off x="3665119" y="4221088"/>
            <a:ext cx="2863552" cy="201622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635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32" grpId="0" animBg="1"/>
      <p:bldP spid="13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37B625CC-6124-467F-93BF-611E7849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234481"/>
            <a:ext cx="7184385" cy="4464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305E21B-2C4F-4AEA-B646-8A1351C6C499}"/>
              </a:ext>
            </a:extLst>
          </p:cNvPr>
          <p:cNvSpPr txBox="1"/>
          <p:nvPr/>
        </p:nvSpPr>
        <p:spPr>
          <a:xfrm>
            <a:off x="551384" y="499076"/>
            <a:ext cx="921702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b-NO" sz="2400" dirty="0">
                <a:hlinkClick r:id="rId5"/>
              </a:rPr>
              <a:t>https://github.com/vegvesen/NVDB-Datakatalogen/tree/master/GML</a:t>
            </a:r>
            <a:r>
              <a:rPr lang="nb-NO" sz="2400" dirty="0"/>
              <a:t> 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C13A607-1489-4577-B6B8-B49B09AE8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8" y="960741"/>
            <a:ext cx="6238095" cy="147619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E3EF518-016F-4388-94E2-E226A2C25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7" y="2564904"/>
            <a:ext cx="4148918" cy="3164567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A3267E44-CCA0-41B2-AB8E-FF14237E7F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72"/>
          <a:stretch/>
        </p:blipFill>
        <p:spPr>
          <a:xfrm>
            <a:off x="6960096" y="1234902"/>
            <a:ext cx="2250336" cy="6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53C1B4E-712B-4585-B3FF-E24C471E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5846"/>
            <a:ext cx="5525153" cy="5064724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305E21B-2C4F-4AEA-B646-8A1351C6C499}"/>
              </a:ext>
            </a:extLst>
          </p:cNvPr>
          <p:cNvSpPr txBox="1"/>
          <p:nvPr/>
        </p:nvSpPr>
        <p:spPr>
          <a:xfrm>
            <a:off x="958259" y="499076"/>
            <a:ext cx="921702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b-NO" sz="2400" dirty="0">
                <a:hlinkClick r:id="rId5"/>
              </a:rPr>
              <a:t>https://github.com/vegvesen/NVDB-Datakatalogen/tree/master/OWL</a:t>
            </a:r>
            <a:r>
              <a:rPr lang="nb-NO" sz="2400" dirty="0"/>
              <a:t>  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99C45AB-F5FA-48ED-99A7-3916F697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40" y="1196752"/>
            <a:ext cx="5228571" cy="1942857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967EF7B-BABC-430E-94D3-4EEA22F2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56" y="3229194"/>
            <a:ext cx="3429225" cy="312973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25D25958-68A1-42D0-9D11-DE675BCC7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112" y="1603397"/>
            <a:ext cx="3719170" cy="695105"/>
          </a:xfrm>
          <a:prstGeom prst="rect">
            <a:avLst/>
          </a:prstGeom>
        </p:spPr>
      </p:pic>
      <p:pic>
        <p:nvPicPr>
          <p:cNvPr id="8" name="Bilde 7" descr="stripe_tekst_eng_16_9.jpg">
            <a:extLst>
              <a:ext uri="{FF2B5EF4-FFF2-40B4-BE49-F238E27FC236}">
                <a16:creationId xmlns:a16="http://schemas.microsoft.com/office/drawing/2014/main" id="{6083847D-892F-4017-9382-669EECDBF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6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D1D8EFD7-3BAD-4D1F-9390-05DC53E0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339285"/>
            <a:ext cx="7288910" cy="522878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99D4936E-E28E-4DB7-9AC2-7925A5DF4E6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472" y="188640"/>
            <a:ext cx="1684807" cy="1267205"/>
          </a:xfrm>
          <a:prstGeom prst="rect">
            <a:avLst/>
          </a:prstGeom>
          <a:effectLst/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305E21B-2C4F-4AEA-B646-8A1351C6C499}"/>
              </a:ext>
            </a:extLst>
          </p:cNvPr>
          <p:cNvSpPr txBox="1"/>
          <p:nvPr/>
        </p:nvSpPr>
        <p:spPr>
          <a:xfrm>
            <a:off x="1135101" y="427801"/>
            <a:ext cx="921702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b-NO" sz="2400" dirty="0">
                <a:hlinkClick r:id="rId5"/>
              </a:rPr>
              <a:t>https://github.com/vegvesen/NVDB-Datakatalogen/tree/master/IFC-PSD</a:t>
            </a:r>
            <a:r>
              <a:rPr lang="nb-NO" sz="2400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282111B-39F1-46FF-8B31-AB4442A71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40" y="877620"/>
            <a:ext cx="6314286" cy="933333"/>
          </a:xfrm>
          <a:prstGeom prst="rect">
            <a:avLst/>
          </a:prstGeom>
        </p:spPr>
      </p:pic>
      <p:pic>
        <p:nvPicPr>
          <p:cNvPr id="11" name="Picture 4" descr="buildingSMART's Technical progress - buildingSMART International">
            <a:extLst>
              <a:ext uri="{FF2B5EF4-FFF2-40B4-BE49-F238E27FC236}">
                <a16:creationId xmlns:a16="http://schemas.microsoft.com/office/drawing/2014/main" id="{FCDF39EA-F683-4CAC-919E-B58BE4444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1" r="24802"/>
          <a:stretch/>
        </p:blipFill>
        <p:spPr bwMode="auto">
          <a:xfrm>
            <a:off x="9840416" y="2780928"/>
            <a:ext cx="2038020" cy="19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e 7" descr="stripe_tekst_eng_16_9.jpg">
            <a:extLst>
              <a:ext uri="{FF2B5EF4-FFF2-40B4-BE49-F238E27FC236}">
                <a16:creationId xmlns:a16="http://schemas.microsoft.com/office/drawing/2014/main" id="{CD0B3B7C-B2FB-4051-B808-3D2E24A6D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6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0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Svv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Vegvesen oransje">
      <a:srgbClr val="FF9600"/>
    </a:custClr>
    <a:custClr name="Vegvesen blå">
      <a:srgbClr val="008EC2"/>
    </a:custClr>
    <a:custClr name="Vegvesen grønn">
      <a:srgbClr val="5DB82E"/>
    </a:custClr>
  </a:custClrLst>
  <a:extLst>
    <a:ext uri="{05A4C25C-085E-4340-85A3-A5531E510DB2}">
      <thm15:themeFamily xmlns:thm15="http://schemas.microsoft.com/office/thememl/2012/main" name="Presentasjon2" id="{D284592A-7A2E-4EAC-9D78-4CBC2AFC5545}" vid="{B4A83F2C-47FD-47F2-9B2E-F5B09B532E2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svv-powerpoint-norsk-16-9</Template>
  <TotalTime>262</TotalTime>
  <Words>323</Words>
  <Application>Microsoft Office PowerPoint</Application>
  <PresentationFormat>Widescreen</PresentationFormat>
  <Paragraphs>45</Paragraphs>
  <Slides>10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Calibri</vt:lpstr>
      <vt:lpstr>Open Sans</vt:lpstr>
      <vt:lpstr>Arial Nova</vt:lpstr>
      <vt:lpstr>Arial</vt:lpstr>
      <vt:lpstr>blank</vt:lpstr>
      <vt:lpstr>NVDB Datakatalogen i standardiserte strukturer og formater</vt:lpstr>
      <vt:lpstr>NVDB Datakatalogen JAVA-klient </vt:lpstr>
      <vt:lpstr>NVDB Datakatalogen – NVDB API</vt:lpstr>
      <vt:lpstr>Informasjonsutveksling: (noen) Standardiserte strukturer og formater</vt:lpstr>
      <vt:lpstr>Hvordan?</vt:lpstr>
      <vt:lpstr>PowerPoint-presentasjon</vt:lpstr>
      <vt:lpstr>PowerPoint-presentasjon</vt:lpstr>
      <vt:lpstr>PowerPoint-presentasjon</vt:lpstr>
      <vt:lpstr>PowerPoint-presentasjon</vt:lpstr>
      <vt:lpstr>Informasjonsutveksling: Standardiserte strukturer og formater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NVDB Datakatalogen i standardiserte strukturer og formater</dc:title>
  <dc:creator>Knut Jetlund</dc:creator>
  <cp:lastModifiedBy>Knut Jetlund</cp:lastModifiedBy>
  <cp:revision>4</cp:revision>
  <dcterms:created xsi:type="dcterms:W3CDTF">2022-04-25T18:58:18Z</dcterms:created>
  <dcterms:modified xsi:type="dcterms:W3CDTF">2022-09-19T14:33:04Z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etDate">
    <vt:lpwstr>2022-01-25T10:00:01Z</vt:lpwstr>
  </property>
  <property fmtid="{D5CDD505-2E9C-101B-9397-08002B2CF9AE}" pid="4" name="MSIP_Label_e5fbf486-f09d-4a86-8810-b4add863c98a_Method">
    <vt:lpwstr>Privileged</vt:lpwstr>
  </property>
  <property fmtid="{D5CDD505-2E9C-101B-9397-08002B2CF9AE}" pid="5" name="MSIP_Label_e5fbf486-f09d-4a86-8810-b4add863c98a_Name">
    <vt:lpwstr>Public</vt:lpwstr>
  </property>
  <property fmtid="{D5CDD505-2E9C-101B-9397-08002B2CF9AE}" pid="6" name="MSIP_Label_e5fbf486-f09d-4a86-8810-b4add863c98a_SiteId">
    <vt:lpwstr>38856954-ed55-49f7-8bdd-738ffbbfd390</vt:lpwstr>
  </property>
  <property fmtid="{D5CDD505-2E9C-101B-9397-08002B2CF9AE}" pid="7" name="MSIP_Label_e5fbf486-f09d-4a86-8810-b4add863c98a_ActionId">
    <vt:lpwstr/>
  </property>
  <property fmtid="{D5CDD505-2E9C-101B-9397-08002B2CF9AE}" pid="8" name="MSIP_Label_e5fbf486-f09d-4a86-8810-b4add863c98a_ContentBits">
    <vt:lpwstr>0</vt:lpwstr>
  </property>
</Properties>
</file>